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85" r:id="rId13"/>
    <p:sldId id="465" r:id="rId14"/>
    <p:sldId id="269" r:id="rId15"/>
    <p:sldId id="467" r:id="rId16"/>
    <p:sldId id="271" r:id="rId17"/>
    <p:sldId id="272" r:id="rId18"/>
    <p:sldId id="270" r:id="rId19"/>
    <p:sldId id="273" r:id="rId20"/>
    <p:sldId id="274" r:id="rId21"/>
    <p:sldId id="275" r:id="rId22"/>
    <p:sldId id="276" r:id="rId23"/>
    <p:sldId id="277" r:id="rId24"/>
    <p:sldId id="466" r:id="rId25"/>
    <p:sldId id="280" r:id="rId26"/>
    <p:sldId id="281" r:id="rId27"/>
    <p:sldId id="283" r:id="rId28"/>
    <p:sldId id="284" r:id="rId2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3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FC527-8C6F-4BF0-9EE6-E7F87A01A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9FD79-EF98-43E0-8F10-500A24AE29E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BF009-9AE4-4B5E-866C-745CEB979C4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846E-9E63-4B82-91CA-ADE18A465C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FAE4E7-E618-4B3F-ADC2-CE7D5778607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466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7B05-DE53-49F4-9F8B-41F6665B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CF018-C717-4C26-B12E-FBCBA942F9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F78538-E502-44FA-B91D-F2BD6EE4C6A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462E-0BFC-4F05-8C88-6A9BE6B08C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5C3-C09A-4B28-9E39-657B28B86F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5B36-172A-4EC9-81B8-097BC53260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8AC369-831A-4FBB-8F92-4A6AF38199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1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FD12-BC35-438F-860F-53BBA8719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E5BE3-C095-45E6-9EAF-6709047A529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BCDB-A0F7-4586-BBF9-CB379B761D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94A14-2320-4E26-959D-0CDADDE63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D3FC-519C-4647-81A6-D014F1FCA6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E91A7D-38D5-405A-B538-723038F30C70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42D5A-82F2-4F05-B1C5-ACD40F46A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582EE-0899-4B01-B52D-98D98C73A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33607-6257-4F29-AD27-0200ECED03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D44262-4C82-454D-A12A-143129408A7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3C20-7EB7-4018-BB1A-9F0FDFE2B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21C4E-5438-48AF-9788-D0FE2C4799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04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599-1C88-434C-A82A-AD907B3A36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47F884-57DB-4993-B9A5-649D161437F4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98233-446B-4C2D-B38E-04931B81E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D62-A59D-4470-8182-DFCF9B3DA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89F4-31DC-4DA3-8CF5-E28029962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50496A-2817-4D25-AE87-60EFD8E07CE6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135C6-B91A-4998-B494-5C8185EB40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DA11-98D4-4425-9576-81C805E7D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3112-DFFE-4B8A-83C6-772D5F07D9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4A1CF-5707-4D15-8438-B0238271125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E0C2-10E8-43AB-AF2A-4767FEE22E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2BFF7-106B-452D-A425-F068E15E95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794-32D7-419A-83A9-9FC285AB12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5DD1CA-EE2A-43BA-BAE0-91E9F94F67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3429E-9421-4DE5-9C57-DC355CC921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B1C06-BABE-441C-AC3F-778D378F2A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5E06-62A2-4D5F-B602-FD9FCB42E9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BFE23F-FC32-4C9E-8E80-14CDE0452F62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2EB6-12A8-46AB-A779-13DDB0710B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3F57-03CA-4406-934A-D6390066D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B2326-C03D-427B-815B-83EBACA841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D9B4A5-32F3-4E09-95A8-935F4BFC1B0F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2853A-DFBC-4048-8F5D-83F5EE106D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A1067-A44F-4BE4-9BD3-F31953AB60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2737-D851-4275-A332-B3076C619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549C43-4C58-4F2E-9DE4-7D096796896A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45D5-350A-4B83-814D-7064F3275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CA35F-361E-429E-955A-E550530E0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A2E6-E6B6-46CA-9CFA-8BDCCEED3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88564-DF2F-4F35-8297-33FCF3D3894B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F232D-75F1-4E53-9654-4B15DD249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D732-A89E-4279-8CA8-3BCBDE06A9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4939-ED6A-436B-922A-D7CFAAC1ED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9AFED4-280E-46F6-893B-85FE048AF59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EB6EB-C740-4350-980C-3A5E93892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0E8C-1533-4EF7-8B7F-B56FD1E68F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4FD0A-7CC6-4460-973F-CDCF56CC61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D8C13-6346-4E89-B072-17DBA25F08E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AA353-87C0-42B9-8588-CF620DC06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D104-7E6A-4762-952C-4CE699F0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EEB7-238C-4169-A262-8A9E2854BC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476AE9-8989-40CC-8961-B7240E699A89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A735C-354C-41FA-B415-90552FBB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3107-1C36-4378-8FF7-5E7D14A5F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2023-6899-4FEC-8289-672544993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C9576-7C48-4EE7-BC92-D5A9F221AD3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F79D3-F861-42A2-95E5-B520E28A8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FF978-8C9F-4F3C-B9C3-FA4C9C97B5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414-4F3D-4728-A74C-4A5E0CEC2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4A0013-0BD3-4717-ACCE-4273C76D06FF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B7014-549F-4A61-9AA7-BA04EA7974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11E1-1965-4C51-A2FC-FA3D526D36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0736-F7F1-4EAD-9655-57F4AB5582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C5EB37-BEE1-4F12-B7F5-206AD68CC932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5FA30-1358-4CF5-89AF-A8AA8B892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C563A-DF15-4DBE-BA3D-3A5D07C14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E3BE-E347-46AA-96D7-96E88169FA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76F59F-D4EB-4FEF-8884-0AE91BE2A8B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06E4-1539-4B29-90FE-29A4B13A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08EC0-CC70-410E-893C-D26D1C9C0F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84C-6763-4F95-AC04-AE546D343E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04348-A266-43A7-B25E-DF8C990C0DF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DC99-E1EB-4BC7-B5AD-E5488BCB33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B647-3F2C-4CC7-8142-ECA933774F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4CDD7-0318-4A2A-96F0-EA57293F0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A1B382-0940-4936-8B12-D17DD2614C29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12793-0FEB-4436-8348-1951FF50A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43687-DBCD-4854-B2A0-CC9739E8A8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59324-D6A6-4592-BC24-6810E4B6C0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A2CE9A-6F80-4350-A635-424D686D95D3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5DE1A-6C35-4D0B-B53D-65EE936D5D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086C-39BC-49AB-9AEB-F8F28974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0468-9E4A-47C7-9C07-BC518EB9D4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9D54E-CCD9-47AF-98A4-0F4BDEA9C9F9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6904-3B11-47C8-A202-9BB5CD67BC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77-FB6D-4E0B-82D6-50D0EDB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14C7-C699-4244-98D5-B8FE6F21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7C6-A1ED-44B1-AEB8-9D85DAE4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2C-FBDC-46DB-8864-9784E759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6BF6-0D7A-48D1-870E-59720056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6630-A06B-4941-8B4A-EF6510F7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A2A6FB-D8F3-4055-8623-B06DAEBD86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5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25D-ED1E-4063-8160-38FF371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190C-D361-42BA-8E7B-FB8E0A5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ACBF-4CAA-4185-80C6-72633A8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B3EB-E10D-4BA6-8A9C-0023751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4210-0754-4DB1-A509-2D949C61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DA435-D1DF-4FD6-8611-747AB2683C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9F3B5-BEAE-4571-93A7-32BB1306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1CF1-6D2E-44D4-B061-739518166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7DC3-7AD6-4930-B710-839B390F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3989-A3B0-4AD3-8F7B-A84079B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9A75-5294-4D22-AF8E-B9861A11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CEAF0-8FF4-4602-A1B4-8FA3175848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2C7-25B0-4B11-AB7A-FBAFD55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BDF7-81AF-49CE-AA05-4E2B934F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2D5C-4B60-42A8-960C-D034990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1F20-1364-4724-BF5A-D629FCDB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4BBE-B2CF-40BC-8A6E-DA893B1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99B4-3FA2-4B87-B09A-1ADD973FC2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7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EDD-1319-4A52-82E4-68629E8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743F-B087-46E2-8AC4-0F6FCF18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05E5-2156-4442-BC1D-6497E337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1820-208A-461F-A306-B43C0EB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D007-8711-4620-BD10-BC88264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EB00D-78B1-4E47-9DAF-9946522536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8288-CE8F-46EF-A2B8-3ADFD79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0F66-E6D0-49A9-8AEA-FEBC7209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0F86-EAEB-40C2-B785-1D77E0CEB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211BC-5B78-48BB-9F80-71EC6C7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52A5C-38AA-4A24-9B61-E8CBACBD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766EA-64A2-4A75-A775-1547284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CB093C-8427-4BAA-B73D-81DD6B6876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2644-B259-4D76-95E6-762C3ABD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5964C-8ED4-47A6-A01C-DED0B590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7984-10A4-4E3E-B93B-E37D8476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77B33-19F3-471A-8FE3-CB2F6497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78811-D862-49EC-A995-C024D2A7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3B19-9AC7-48BF-A3D8-56A36F11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F2335-FDC1-489C-9F3E-5234DAA4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342A5-C9B6-4EA7-A96D-44094C62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241BF-5EEC-4675-A701-4159F99A7D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5226-5983-4E81-8C14-BD14EB3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AFC-7425-4B43-A88E-E43107C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3DCA-AB25-4338-B4E2-1508A51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44B2-44C4-423C-B57E-090EFCBF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CEFD70-A6D3-4DDA-B979-916F0CFA3D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A95B-D8DF-4EA7-BF01-85AB80D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432C4-254A-481D-A2B4-6842D91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25B-A864-477A-BCEE-77DB518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2F6A-70F3-4B43-ADD1-22F3381B65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0286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096-B35B-4D88-817D-3500CF26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283E-3854-477E-8367-249B943C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FD96-F3F9-496A-AA92-0C552EF5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C202-AA4E-46A7-8B53-A613AAF1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34F0B-0A04-4D07-9548-6C0D1947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BCBD-AD41-4181-A161-9BD8BE5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E281-26E1-4988-9C04-654ED809848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CF69-5ACE-4CCD-8C0E-A37D664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30244-BD3D-45CC-B4D0-568DD1B58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28EE-6952-41A2-B977-A9BFC875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61CE-0008-4584-A8CC-55A8DCA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54D8-82D9-440C-A595-D79896BC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DB41-517E-475C-AC8F-A6B6B04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EE1AD-5BA5-41CA-9AE8-E95076DE80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7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7178-82B6-4782-B1C7-6FF38664D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7953-7632-4FC1-82E3-1EAF22AD4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45FD-F583-4923-AC86-E15B971DA4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2717-BC78-4F07-B7E1-1CDA48A8DE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137B-ECFD-4ACE-8A03-35F20708CD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78C4535-9E35-491D-8A12-9978835A964D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iademy.com/catalog/catalog/product/view/sku/02d7338a7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mooc-ers-slackin.herokuapp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enodo.org/record/1285575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hyperlink" Target="mailto:info@opensciencemooc.e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OpenScienceMOOC" TargetMode="External"/><Relationship Id="rId5" Type="http://schemas.openxmlformats.org/officeDocument/2006/relationships/hyperlink" Target="https://opensciencemooc.eu/" TargetMode="External"/><Relationship Id="rId4" Type="http://schemas.openxmlformats.org/officeDocument/2006/relationships/hyperlink" Target="https://github.com/OpenScienceMO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5D9-5997-4868-AB64-AAE59A841E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Why 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844B-34CD-47A0-A9A1-3CE2E4C5D2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96518" y="1745710"/>
            <a:ext cx="9071640" cy="3288239"/>
          </a:xfrm>
        </p:spPr>
        <p:txBody>
          <a:bodyPr>
            <a:normAutofit/>
          </a:bodyPr>
          <a:lstStyle/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Slow, wasteful, locked away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Ruled by commercial interests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Reproducibility crises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Questionable research practices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Closed science means people suffer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6525-EFD1-4C65-B63F-0257A39C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B5B35-EF02-4D6E-8AF4-E9B482684013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EF8A1-2B18-4999-BC61-D8CDAFFF7543}"/>
              </a:ext>
            </a:extLst>
          </p:cNvPr>
          <p:cNvSpPr txBox="1"/>
          <p:nvPr/>
        </p:nvSpPr>
        <p:spPr>
          <a:xfrm>
            <a:off x="525129" y="2036559"/>
            <a:ext cx="32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Science is not working as it should 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BD9E-2561-46D8-9EC0-352DB7C5E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What do researchers care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8FAD-497C-4339-AB16-A04EA99FE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288239"/>
          </a:xfrm>
        </p:spPr>
        <p:txBody>
          <a:bodyPr/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Saving time and effort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Problem solving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Advancing research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them the </a:t>
            </a:r>
            <a:r>
              <a:rPr lang="en-GB" b="1" dirty="0"/>
              <a:t>knowledge</a:t>
            </a:r>
            <a:r>
              <a:rPr lang="en-GB" dirty="0"/>
              <a:t> and </a:t>
            </a:r>
            <a:r>
              <a:rPr lang="en-GB" b="1" dirty="0"/>
              <a:t>skills</a:t>
            </a:r>
            <a:r>
              <a:rPr lang="en-GB" dirty="0"/>
              <a:t> to do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158D-AAED-4515-B26D-9E0991B0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92334-92F5-4FA7-8055-9D3768A4D147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0CAA-C987-4971-B072-3073356B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1277" y="910"/>
            <a:ext cx="403487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80733-79F6-4368-A9B7-239CBA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3839" y="0"/>
            <a:ext cx="41418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061811" y="120111"/>
            <a:ext cx="9071322" cy="946407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94D4-499B-495B-B1E7-048FCD7D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9" t="13506" r="35419" b="5175"/>
          <a:stretch/>
        </p:blipFill>
        <p:spPr>
          <a:xfrm>
            <a:off x="6549421" y="1801452"/>
            <a:ext cx="3699223" cy="364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4F839-BCBE-4DC6-AE86-4309B2CD4B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5C4BD-C21E-48BC-9FC3-1667761B4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22" t="42589" r="20558" b="21812"/>
          <a:stretch/>
        </p:blipFill>
        <p:spPr>
          <a:xfrm>
            <a:off x="398281" y="978694"/>
            <a:ext cx="6151139" cy="2018573"/>
          </a:xfrm>
          <a:prstGeom prst="rect">
            <a:avLst/>
          </a:prstGeom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91" y="109367"/>
            <a:ext cx="3373002" cy="11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E864-C9B5-4671-88C4-3FA4621F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02" t="25087" r="17354" b="8997"/>
          <a:stretch/>
        </p:blipFill>
        <p:spPr>
          <a:xfrm>
            <a:off x="587221" y="3031928"/>
            <a:ext cx="4661065" cy="2616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FF1F5-6A9D-4A21-B9E0-BDCCE65C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F8003-E55A-4FAE-8217-AAD746C53F9B}"/>
              </a:ext>
            </a:extLst>
          </p:cNvPr>
          <p:cNvSpPr/>
          <p:nvPr/>
        </p:nvSpPr>
        <p:spPr>
          <a:xfrm>
            <a:off x="2559936" y="5264870"/>
            <a:ext cx="564308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 dirty="0">
                <a:hlinkClick r:id="rId3"/>
              </a:rPr>
              <a:t>https://eliademy.com/catalog/catalog/product/view/sku/02d7338a7e</a:t>
            </a:r>
            <a:r>
              <a:rPr lang="en-GB" sz="1488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4DFDC-05DB-4ECB-BC32-D3964BF26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6" t="20066" r="16189" b="5760"/>
          <a:stretch/>
        </p:blipFill>
        <p:spPr>
          <a:xfrm>
            <a:off x="176166" y="176266"/>
            <a:ext cx="7721954" cy="46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 fully interactive learning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8AC82-D3DA-47A0-AC02-C2A9EE8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359" t="13257" r="20610" b="12974"/>
          <a:stretch/>
        </p:blipFill>
        <p:spPr>
          <a:xfrm>
            <a:off x="3114764" y="1104565"/>
            <a:ext cx="6074795" cy="419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63004" y="1335698"/>
            <a:ext cx="265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allows learners to actually edit the MOOC content for this module. </a:t>
            </a:r>
            <a:r>
              <a:rPr lang="en-GB" sz="2400" b="1" dirty="0"/>
              <a:t>Nice</a:t>
            </a:r>
            <a:r>
              <a:rPr lang="en-GB" sz="2400" dirty="0"/>
              <a:t>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Learning is based on </a:t>
            </a:r>
            <a:r>
              <a:rPr lang="en-GB" sz="2400" b="1" dirty="0"/>
              <a:t>participation</a:t>
            </a:r>
            <a:r>
              <a:rPr lang="en-GB" sz="2400" dirty="0"/>
              <a:t> and </a:t>
            </a:r>
            <a:r>
              <a:rPr lang="en-GB" sz="2400" b="1" dirty="0"/>
              <a:t>collaboration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Way more than just an online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41231" y="1525526"/>
            <a:ext cx="35973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We want to build more than a tool, a platform or a service.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We are committed to build an open and inclusive community!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Go check out our Module 1 on Open Principles, starring real #</a:t>
            </a:r>
            <a:r>
              <a:rPr lang="en-GB" sz="2200" dirty="0" err="1"/>
              <a:t>OpenScience</a:t>
            </a:r>
            <a:r>
              <a:rPr lang="en-GB" sz="2200" dirty="0"/>
              <a:t> heroes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74EB0-B94E-4910-9696-E397C49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86" y="1172520"/>
            <a:ext cx="5773991" cy="41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2C64-E930-4B20-9B80-2662BBF649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Modular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3EBD-372C-4360-B33A-8E17EA565E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2CD3-D129-4E13-814E-DDC835F56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373" t="21036" r="2175" b="12974"/>
          <a:stretch/>
        </p:blipFill>
        <p:spPr>
          <a:xfrm>
            <a:off x="178849" y="1314407"/>
            <a:ext cx="9721940" cy="37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61BE-864D-437A-8B70-6D47453651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9FBC1-F520-4D2B-B940-4AF44DE76762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434F4-FED1-423F-ABDB-278BAC9D2A38}"/>
              </a:ext>
            </a:extLst>
          </p:cNvPr>
          <p:cNvSpPr/>
          <p:nvPr/>
        </p:nvSpPr>
        <p:spPr>
          <a:xfrm>
            <a:off x="3964564" y="5170082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Designed by: Mike Morrison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486" y="109271"/>
            <a:ext cx="9071640" cy="946440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1F03-217D-42D0-B46C-83F235F34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689" t="28050" r="25288" b="29321"/>
          <a:stretch/>
        </p:blipFill>
        <p:spPr>
          <a:xfrm>
            <a:off x="1318802" y="1300480"/>
            <a:ext cx="7443019" cy="24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113742"/>
            <a:ext cx="3373120" cy="11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6D8-5DE7-4ADE-9192-1D88E2A3B1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not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9951-B257-455F-98F4-AD81258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1404"/>
          <a:stretch/>
        </p:blipFill>
        <p:spPr>
          <a:xfrm>
            <a:off x="4693028" y="1172520"/>
            <a:ext cx="5023467" cy="43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E7AD6-43B5-4029-89CD-80148889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8531"/>
          <a:stretch/>
        </p:blipFill>
        <p:spPr>
          <a:xfrm>
            <a:off x="182533" y="1172520"/>
            <a:ext cx="4665677" cy="4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1F9-D5E9-4121-89B5-4913A33A16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Some of our Production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6714-CE9E-4A21-A27C-AE3AE107F9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52A36-17CF-42E6-B075-867EE5FC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8976" r="2176" b="6663"/>
          <a:stretch/>
        </p:blipFill>
        <p:spPr>
          <a:xfrm>
            <a:off x="143506" y="1172520"/>
            <a:ext cx="9792625" cy="42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BBBE-A345-4E71-8EB9-77222D7B4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CCE5-6F19-454C-A2C6-F39D5063C4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6A37-7771-4722-B17C-61DA3E0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400" y="-20160"/>
            <a:ext cx="93758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5BA6-2D50-496A-9678-233AE4F134B6}"/>
              </a:ext>
            </a:extLst>
          </p:cNvPr>
          <p:cNvSpPr txBox="1"/>
          <p:nvPr/>
        </p:nvSpPr>
        <p:spPr>
          <a:xfrm>
            <a:off x="960730" y="5192016"/>
            <a:ext cx="8527953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need science if we are going to help quickly and sustainably solve these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452E5-BCEA-482C-B212-A5A0948FB4B9}"/>
              </a:ext>
            </a:extLst>
          </p:cNvPr>
          <p:cNvSpPr/>
          <p:nvPr/>
        </p:nvSpPr>
        <p:spPr>
          <a:xfrm>
            <a:off x="976632" y="3800723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A54EE-7E78-4AC9-9B58-5757AAACA6C6}"/>
              </a:ext>
            </a:extLst>
          </p:cNvPr>
          <p:cNvSpPr/>
          <p:nvPr/>
        </p:nvSpPr>
        <p:spPr>
          <a:xfrm>
            <a:off x="5063672" y="1055711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F267-567A-49FF-941E-13B3E7BC8427}"/>
              </a:ext>
            </a:extLst>
          </p:cNvPr>
          <p:cNvSpPr/>
          <p:nvPr/>
        </p:nvSpPr>
        <p:spPr>
          <a:xfrm>
            <a:off x="7792227" y="2423414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891D-465B-4B58-819C-2EFC0E565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guided by 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29BA7-5F15-4659-B58F-4FFF40E4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4660" r="1646" b="15358"/>
          <a:stretch/>
        </p:blipFill>
        <p:spPr>
          <a:xfrm>
            <a:off x="116819" y="1542553"/>
            <a:ext cx="9845999" cy="3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64B15-8EAD-4F73-BAF2-54EA6AFB8A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94CFA-5EA4-4625-96E5-99CF616AB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774" b="6323"/>
          <a:stretch/>
        </p:blipFill>
        <p:spPr>
          <a:xfrm>
            <a:off x="985" y="309070"/>
            <a:ext cx="10079640" cy="464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7F1EA-F25F-4A5B-9739-B73983BAE5A3}"/>
              </a:ext>
            </a:extLst>
          </p:cNvPr>
          <p:cNvSpPr txBox="1"/>
          <p:nvPr/>
        </p:nvSpPr>
        <p:spPr>
          <a:xfrm>
            <a:off x="2753760" y="5097790"/>
            <a:ext cx="4797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https://openmooc-ers-slackin.herokuapp.com/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5F74-0354-4662-AEC2-3333A4D76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Skeptical</a:t>
            </a:r>
            <a:r>
              <a:rPr lang="en-GB" dirty="0"/>
              <a:t>? </a:t>
            </a:r>
            <a:r>
              <a:rPr lang="en-GB" b="1" dirty="0"/>
              <a:t>You should be</a:t>
            </a:r>
            <a:r>
              <a:rPr lang="en-GB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D510-D230-470F-A8C8-1497199BA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ctr">
              <a:buSzPct val="45000"/>
            </a:pPr>
            <a:r>
              <a:rPr lang="en-GB" dirty="0"/>
              <a:t>But it’s not as new as you think.</a:t>
            </a:r>
          </a:p>
          <a:p>
            <a:pPr lvl="0" algn="ctr">
              <a:buSzPct val="45000"/>
            </a:pPr>
            <a:endParaRPr lang="en-GB" dirty="0"/>
          </a:p>
          <a:p>
            <a:pPr lvl="0" algn="ctr">
              <a:buSzPct val="45000"/>
            </a:pPr>
            <a:r>
              <a:rPr lang="en-GB" b="1" dirty="0"/>
              <a:t>Science was founded on openness. </a:t>
            </a:r>
          </a:p>
          <a:p>
            <a:pPr lvl="0" algn="ctr">
              <a:buSzPct val="45000"/>
            </a:pPr>
            <a:r>
              <a:rPr lang="en-GB" b="1" dirty="0"/>
              <a:t>We closed it down.</a:t>
            </a:r>
          </a:p>
          <a:p>
            <a:pPr lvl="0" algn="ctr">
              <a:buSzPct val="45000"/>
            </a:pPr>
            <a:r>
              <a:rPr lang="en-GB" b="1" dirty="0"/>
              <a:t>It’s time to open it up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9077-583C-49DC-9C9D-15C80E70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2A1EF-FF90-4974-B359-C2C7DDF9F699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06E4-3348-40F3-A2A0-36B716A74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3848-3447-44AE-AA52-8CCCAF744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In development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550</a:t>
            </a:r>
            <a:r>
              <a:rPr lang="en-GB" dirty="0"/>
              <a:t> Slack community members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6000</a:t>
            </a:r>
            <a:r>
              <a:rPr lang="en-GB" dirty="0"/>
              <a:t> Twitter followers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45</a:t>
            </a:r>
            <a:r>
              <a:rPr lang="en-GB" dirty="0"/>
              <a:t> strategic partnerships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3600" b="1" dirty="0"/>
              <a:t>615</a:t>
            </a:r>
            <a:r>
              <a:rPr lang="en-GB" sz="3600" dirty="0"/>
              <a:t> people enrolled in Module 5 and </a:t>
            </a:r>
            <a:r>
              <a:rPr lang="en-GB" sz="3600" b="1" dirty="0"/>
              <a:t>100</a:t>
            </a:r>
            <a:r>
              <a:rPr lang="en-GB" sz="3600" dirty="0"/>
              <a:t> in Module 1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Agile development so people are already using content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Iterative feedback is our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D99C-1912-4474-833E-EE29F7E1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EA0A0-059B-49B5-B4EA-E404018F943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2A11-0AA7-4F26-A53E-7007F5755F34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nl-BE">
                <a:solidFill>
                  <a:sysClr val="windowText" lastClr="000000"/>
                </a:solidFill>
              </a:rPr>
              <a:t>What people say of the MOOC</a:t>
            </a:r>
            <a:endParaRPr lang="nl-BE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27EC2-20F7-4037-90BF-857ABFDF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4" y="1172520"/>
            <a:ext cx="3740247" cy="231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8461F-8C1F-4A6C-8CDD-9671E766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20" y="1104900"/>
            <a:ext cx="4354121" cy="3036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07937-F0FC-4EBB-AE24-87448C0D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13" y="3526903"/>
            <a:ext cx="4403272" cy="1942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0FBE4-6DD5-436F-BFD6-62FAEC06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948" y="4141107"/>
            <a:ext cx="4049486" cy="14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4157-2ED8-4438-B767-8E70642BB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9072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How do you want to shape your identity as 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FDDA-337A-4E49-8A14-338F3D9FEA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448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Researchers can be world-changing heroes</a:t>
            </a:r>
          </a:p>
          <a:p>
            <a:pPr lvl="0" algn="ctr"/>
            <a:r>
              <a:rPr lang="en-GB" b="1" dirty="0"/>
              <a:t>We will give them the power to achieve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EE45B-300C-4A52-AE2D-62BCA77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ED51-1DCC-47EB-A9A4-6CE14AF1A19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75DC-2A6F-4F8B-A50D-C0E710E20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7608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Help science work for society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320-231C-49E6-A70E-1457733D0E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956600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endParaRPr lang="en-GB" b="1" dirty="0"/>
          </a:p>
          <a:p>
            <a:pPr lvl="0" algn="ctr">
              <a:buSzPct val="45000"/>
            </a:pPr>
            <a:r>
              <a:rPr lang="en-GB" b="1" dirty="0"/>
              <a:t>People not profits!</a:t>
            </a:r>
          </a:p>
          <a:p>
            <a:pPr lvl="0" algn="ctr">
              <a:buSzPct val="45000"/>
            </a:pPr>
            <a:r>
              <a:rPr lang="en-GB" dirty="0"/>
              <a:t>Students, teachers, journalists, bloggers, </a:t>
            </a:r>
            <a:r>
              <a:rPr lang="en-GB" dirty="0" err="1"/>
              <a:t>startups</a:t>
            </a:r>
            <a:r>
              <a:rPr lang="en-GB" dirty="0"/>
              <a:t>, entrepreneurs, policymakers, citizen scientists, NGOs, charities, health practitioners.</a:t>
            </a:r>
          </a:p>
          <a:p>
            <a:pPr lvl="0" algn="ctr">
              <a:buSzPct val="45000"/>
            </a:pPr>
            <a:r>
              <a:rPr lang="en-GB" b="1" dirty="0"/>
              <a:t>We are here for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51DB9-D68E-43B6-AA64-0747389B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BCA7C-67FF-4AEF-B6C7-09EAF3EF5AF6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D-4E2D-43CF-ABDB-C677CBB0CE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E38D3-AFEA-4004-8EE9-5BF59DCC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6960" y="310959"/>
            <a:ext cx="7406280" cy="417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A779D-E168-4109-B13F-361F8ECC4D2C}"/>
              </a:ext>
            </a:extLst>
          </p:cNvPr>
          <p:cNvSpPr txBox="1"/>
          <p:nvPr/>
        </p:nvSpPr>
        <p:spPr>
          <a:xfrm>
            <a:off x="207539" y="4841830"/>
            <a:ext cx="966456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Melanie 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Imming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&amp; Jon Tennant. (2018, June 8). Sticker open science: just science done right. </a:t>
            </a:r>
          </a:p>
          <a:p>
            <a:pPr lvl="0" hangingPunct="0"/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Zenodo. </a:t>
            </a:r>
            <a:r>
              <a:rPr lang="en-GB" dirty="0">
                <a:hlinkClick r:id="rId4"/>
              </a:rPr>
              <a:t>https://zenodo.org/record/1285575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8128-40BD-4809-97DE-F69C444FDE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66BA3-7D88-4A0B-84CB-22F51D0E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959" y="4009790"/>
            <a:ext cx="497700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D36F3-859A-4125-8313-100BE3711FE1}"/>
              </a:ext>
            </a:extLst>
          </p:cNvPr>
          <p:cNvSpPr txBox="1"/>
          <p:nvPr/>
        </p:nvSpPr>
        <p:spPr>
          <a:xfrm>
            <a:off x="2342819" y="1569920"/>
            <a:ext cx="5394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GitHub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https://github.com/OpenScienceMOOC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Website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5"/>
              </a:rPr>
              <a:t>https://opensciencemooc.eu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Twitter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Email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7"/>
              </a:rPr>
              <a:t>info@opensciencemooc.eu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  <p:pic>
        <p:nvPicPr>
          <p:cNvPr id="1026" name="Picture 2" descr="Code Ocean">
            <a:extLst>
              <a:ext uri="{FF2B5EF4-FFF2-40B4-BE49-F238E27FC236}">
                <a16:creationId xmlns:a16="http://schemas.microsoft.com/office/drawing/2014/main" id="{24BC6FA0-738D-4B0E-B9AD-E1D9548D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10634"/>
            <a:ext cx="5480999" cy="5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B09-C503-487E-B24E-9F599F6858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Our vision of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2FE40-2935-419B-9478-DC1050FB0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11591"/>
            <a:ext cx="9071640" cy="3786089"/>
          </a:xfrm>
        </p:spPr>
        <p:txBody>
          <a:bodyPr>
            <a:normAutofit/>
          </a:bodyPr>
          <a:lstStyle/>
          <a:p>
            <a:pPr lvl="0" algn="ctr"/>
            <a:r>
              <a:rPr lang="en-GB" sz="4200" b="1" dirty="0"/>
              <a:t>To help make ‘Open’ the default setting for all global research.</a:t>
            </a:r>
          </a:p>
          <a:p>
            <a:pPr lvl="0" algn="ctr"/>
            <a:r>
              <a:rPr lang="en-GB" sz="200" b="1" dirty="0"/>
              <a:t> </a:t>
            </a:r>
          </a:p>
          <a:p>
            <a:pPr lvl="0" algn="ctr"/>
            <a:r>
              <a:rPr lang="en-GB" sz="2200" dirty="0"/>
              <a:t>We want to help create a welcoming and supporting community, with good tools, teachers, and role-models, and built upon a solid values-based foundation of freedom and equitable access to research.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936AC-5385-4CF8-A55F-A8B05F09239F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2ADA3-E49C-461E-85A8-D624EDCF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2F4-1E0B-4AB2-AD45-491266E35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05720"/>
            <a:ext cx="9071640" cy="1250280"/>
          </a:xfrm>
        </p:spPr>
        <p:txBody>
          <a:bodyPr/>
          <a:lstStyle/>
          <a:p>
            <a:pPr lvl="0"/>
            <a:r>
              <a:rPr lang="en-GB"/>
              <a:t>The way we do research has changed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9606-B971-43BA-A3EC-83A171D4F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327" y="2255761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	We now have new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2334-8AFE-4BB1-B9D0-BE6790A49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053" y="3229389"/>
            <a:ext cx="3036600" cy="3288239"/>
          </a:xfrm>
        </p:spPr>
        <p:txBody>
          <a:bodyPr/>
          <a:lstStyle/>
          <a:p>
            <a:pPr lvl="0" algn="ctr"/>
            <a:r>
              <a:rPr lang="en-GB" b="1" dirty="0"/>
              <a:t>Transparency</a:t>
            </a:r>
          </a:p>
          <a:p>
            <a:pPr lvl="0" algn="ctr"/>
            <a:r>
              <a:rPr lang="en-GB" sz="1800" dirty="0"/>
              <a:t>Not secrecy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5BF71-E99D-4DA9-9AAE-D38EE64AE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0720" y="3229389"/>
            <a:ext cx="4440523" cy="3288239"/>
          </a:xfrm>
        </p:spPr>
        <p:txBody>
          <a:bodyPr/>
          <a:lstStyle/>
          <a:p>
            <a:pPr lvl="0" algn="ctr"/>
            <a:r>
              <a:rPr lang="en-GB" b="1" dirty="0"/>
              <a:t>Collaborative</a:t>
            </a:r>
          </a:p>
          <a:p>
            <a:pPr lvl="0" algn="ctr"/>
            <a:r>
              <a:rPr lang="en-GB" sz="1800" dirty="0"/>
              <a:t>Not solo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556B1-A198-4A25-8573-AFAC90C26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7320" y="3230548"/>
            <a:ext cx="4695794" cy="3288239"/>
          </a:xfrm>
        </p:spPr>
        <p:txBody>
          <a:bodyPr/>
          <a:lstStyle/>
          <a:p>
            <a:pPr lvl="0" algn="ctr"/>
            <a:r>
              <a:rPr lang="en-GB" b="1" dirty="0"/>
              <a:t>Continuous</a:t>
            </a:r>
          </a:p>
          <a:p>
            <a:pPr lvl="0" algn="ctr"/>
            <a:r>
              <a:rPr lang="en-GB" sz="1800" dirty="0"/>
              <a:t>Not discretised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C3AB-5C08-485D-9F26-9838FF65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A5FA2-D2AD-4AEC-BC49-5780DE7E7D1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A38-490A-4A7B-864F-3A26C98D53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8360" y="822601"/>
            <a:ext cx="9071640" cy="1250280"/>
          </a:xfrm>
        </p:spPr>
        <p:txBody>
          <a:bodyPr/>
          <a:lstStyle/>
          <a:p>
            <a:pPr lvl="0"/>
            <a:r>
              <a:rPr lang="en-GB" b="1" dirty="0"/>
              <a:t>We should be training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65F4-7993-4219-AFEA-B88897D3E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625" y="2285157"/>
            <a:ext cx="9071640" cy="3288239"/>
          </a:xfrm>
        </p:spPr>
        <p:txBody>
          <a:bodyPr>
            <a:normAutofit/>
          </a:bodyPr>
          <a:lstStyle/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Sustained community engagement across disciplines</a:t>
            </a: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Being active both politically and at a community level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Rethinking our mindset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Changing the incentive system</a:t>
            </a:r>
          </a:p>
          <a:p>
            <a:pPr lvl="0"/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E7A8-8EBD-4BDF-B601-99681805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902FB-3C66-47F9-A12B-4DC09B2B8E29}"/>
              </a:ext>
            </a:extLst>
          </p:cNvPr>
          <p:cNvSpPr txBox="1"/>
          <p:nvPr/>
        </p:nvSpPr>
        <p:spPr>
          <a:xfrm>
            <a:off x="648360" y="4283452"/>
            <a:ext cx="5542200" cy="8585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2D6F2-12AB-4096-B68D-40F59CCBB10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6268-E4AE-4A63-B3DF-E1C326816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07860"/>
            <a:ext cx="9071640" cy="946440"/>
          </a:xfrm>
        </p:spPr>
        <p:txBody>
          <a:bodyPr/>
          <a:lstStyle/>
          <a:p>
            <a:pPr lvl="0"/>
            <a:r>
              <a:rPr lang="en-GB" dirty="0"/>
              <a:t>How do we get to where we want?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18D9-BD00-4BCE-B888-EA2E8D221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554300"/>
            <a:ext cx="9071640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dirty="0"/>
              <a:t>Imagine a future defined by the values of Open Science:</a:t>
            </a:r>
            <a:br>
              <a:rPr lang="en-GB" dirty="0"/>
            </a:br>
            <a:endParaRPr lang="en-GB" dirty="0"/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Freely available public good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Rigorous and reproducible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Open to ALL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Isn’t that just GOOD science?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078A-6B24-4077-907D-807684EA5F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043-ABA1-4286-BF3C-E4A1155A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BF6B-36FB-4449-BBD0-5CC18BDAF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48000"/>
            <a:ext cx="9071640" cy="1875240"/>
          </a:xfrm>
        </p:spPr>
        <p:txBody>
          <a:bodyPr/>
          <a:lstStyle/>
          <a:p>
            <a:pPr lvl="0"/>
            <a:r>
              <a:rPr lang="en-GB" dirty="0"/>
              <a:t>The best researchers have already reinvented themselves into Openness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57EB-391D-4B8F-A012-9CE3112A1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71423" y="4735659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#</a:t>
            </a:r>
            <a:r>
              <a:rPr lang="en-GB" dirty="0" err="1"/>
              <a:t>OpenScience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0FD9-865C-4ABD-AC93-48C3B103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DF3C-99A8-44D0-885D-702150CC1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359" y="2736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We need everyone to be collaborating together if we are going to help solve the challenges humanity faces.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A1242-28E6-4CED-AFBB-F6B59E42AC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896-2C0C-4DFF-98C7-D86D3A0FFC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How do we fit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6610-C9B4-4EBF-9072-353B19ED5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5780" y="1909441"/>
            <a:ext cx="6517002" cy="3288239"/>
          </a:xfrm>
        </p:spPr>
        <p:txBody>
          <a:bodyPr/>
          <a:lstStyle/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Community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Common values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Collaboration not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317DA-F1E2-4EBD-8AA6-E34671B0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4F44D-DD05-4D6B-AC02-964A03BF304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B73-850D-433F-934C-771B313F0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606898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Introducing the Open Science MOOC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D974-384A-4A02-8227-A71B97A29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9658" y="2308151"/>
            <a:ext cx="9071640" cy="3288239"/>
          </a:xfrm>
        </p:spPr>
        <p:txBody>
          <a:bodyPr/>
          <a:lstStyle/>
          <a:p>
            <a:pPr lvl="0" algn="ctr">
              <a:buSzPct val="45000"/>
            </a:pPr>
            <a:r>
              <a:rPr lang="en-GB" dirty="0"/>
              <a:t>A </a:t>
            </a:r>
            <a:r>
              <a:rPr lang="en-GB" b="1" dirty="0"/>
              <a:t>peer-to-peer</a:t>
            </a:r>
            <a:r>
              <a:rPr lang="en-GB" dirty="0"/>
              <a:t> value-based </a:t>
            </a:r>
            <a:r>
              <a:rPr lang="en-GB" b="1" dirty="0"/>
              <a:t>community</a:t>
            </a:r>
            <a:r>
              <a:rPr lang="en-GB" dirty="0"/>
              <a:t> that works towards better </a:t>
            </a:r>
            <a:r>
              <a:rPr lang="en-GB" b="1" dirty="0"/>
              <a:t>science for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D7CD-1439-41D1-99FC-CF2221C8E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6B4AA-3AC5-4BF4-AA73-796BA31DFEE8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628</Words>
  <Application>Microsoft Office PowerPoint</Application>
  <PresentationFormat>Custom</PresentationFormat>
  <Paragraphs>134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Liberation Sans</vt:lpstr>
      <vt:lpstr>Liberation Serif</vt:lpstr>
      <vt:lpstr>Wingdings</vt:lpstr>
      <vt:lpstr>Default</vt:lpstr>
      <vt:lpstr>Why Open Science</vt:lpstr>
      <vt:lpstr>PowerPoint Presentation</vt:lpstr>
      <vt:lpstr>Our vision of the future</vt:lpstr>
      <vt:lpstr>The way we do research has changed for good</vt:lpstr>
      <vt:lpstr>We should be training ourselves</vt:lpstr>
      <vt:lpstr>How do we get to where we want?</vt:lpstr>
      <vt:lpstr>The best researchers have already reinvented themselves into Openness</vt:lpstr>
      <vt:lpstr>How do we fit in?</vt:lpstr>
      <vt:lpstr>Introducing the Open Science MOOC</vt:lpstr>
      <vt:lpstr>What do researchers care about?</vt:lpstr>
      <vt:lpstr>PowerPoint Presentation</vt:lpstr>
      <vt:lpstr>Open for re-use</vt:lpstr>
      <vt:lpstr>PowerPoint Presentation</vt:lpstr>
      <vt:lpstr>A fully interactive learning style</vt:lpstr>
      <vt:lpstr>Way more than just an online course</vt:lpstr>
      <vt:lpstr>Modular learning</vt:lpstr>
      <vt:lpstr>Open for re-use</vt:lpstr>
      <vt:lpstr>We are not alone</vt:lpstr>
      <vt:lpstr>Some of our Production Team</vt:lpstr>
      <vt:lpstr>We are guided by passion</vt:lpstr>
      <vt:lpstr>PowerPoint Presentation</vt:lpstr>
      <vt:lpstr>Skeptical? You should be.</vt:lpstr>
      <vt:lpstr>Status</vt:lpstr>
      <vt:lpstr>PowerPoint Presentation</vt:lpstr>
      <vt:lpstr>How do you want to shape your identity as a scientist?</vt:lpstr>
      <vt:lpstr>Help science work for society again</vt:lpstr>
      <vt:lpstr>The end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Open Science</dc:title>
  <dc:creator>jon tennant</dc:creator>
  <cp:lastModifiedBy>Paola Masuzzo</cp:lastModifiedBy>
  <cp:revision>73</cp:revision>
  <dcterms:created xsi:type="dcterms:W3CDTF">2018-09-06T16:25:20Z</dcterms:created>
  <dcterms:modified xsi:type="dcterms:W3CDTF">2019-04-28T11:44:00Z</dcterms:modified>
</cp:coreProperties>
</file>